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embeddedFontLst>
    <p:embeddedFont>
      <p:font typeface="Helvetica Neue" panose="02000503000000020004" pitchFamily="2" charset="0"/>
      <p:regular r:id="rId10"/>
      <p:bold r:id="rId11"/>
      <p:italic r:id="rId12"/>
      <p:boldItalic r:id="rId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8" roundtripDataSignature="AMtx7miARahMhQZcqLN/Nm/JBhurJ/ozX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489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A7E229-7096-43A7-AAF9-EBC71956FD26}" v="41" dt="2025-10-14T17:28:23.5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67"/>
  </p:normalViewPr>
  <p:slideViewPr>
    <p:cSldViewPr snapToGrid="0">
      <p:cViewPr varScale="1">
        <p:scale>
          <a:sx n="97" d="100"/>
          <a:sy n="97" d="100"/>
        </p:scale>
        <p:origin x="25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customschemas.google.com/relationships/presentationmetadata" Target="meta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3.fntdata"/><Relationship Id="rId2" Type="http://schemas.openxmlformats.org/officeDocument/2006/relationships/slide" Target="slides/slide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microsoft.com/office/2015/10/relationships/revisionInfo" Target="revisionInfo.xml"/><Relationship Id="rId5" Type="http://schemas.openxmlformats.org/officeDocument/2006/relationships/slide" Target="slides/slide4.xml"/><Relationship Id="rId23" Type="http://schemas.microsoft.com/office/2016/11/relationships/changesInfo" Target="changesInfos/changesInfo1.xml"/><Relationship Id="rId10" Type="http://schemas.openxmlformats.org/officeDocument/2006/relationships/font" Target="fonts/font1.fntdata"/><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 Catalina Fernandez Rojas" userId="d83806a8-a6d5-4654-96bc-1ac8d6ac0ba3" providerId="ADAL" clId="{5EA7E229-7096-43A7-AAF9-EBC71956FD26}"/>
    <pc:docChg chg="undo redo custSel modSld">
      <pc:chgData name="Ana Catalina Fernandez Rojas" userId="d83806a8-a6d5-4654-96bc-1ac8d6ac0ba3" providerId="ADAL" clId="{5EA7E229-7096-43A7-AAF9-EBC71956FD26}" dt="2025-10-14T17:29:08.608" v="468" actId="113"/>
      <pc:docMkLst>
        <pc:docMk/>
      </pc:docMkLst>
      <pc:sldChg chg="modSp mod">
        <pc:chgData name="Ana Catalina Fernandez Rojas" userId="d83806a8-a6d5-4654-96bc-1ac8d6ac0ba3" providerId="ADAL" clId="{5EA7E229-7096-43A7-AAF9-EBC71956FD26}" dt="2025-10-14T17:17:25.360" v="118" actId="20577"/>
        <pc:sldMkLst>
          <pc:docMk/>
          <pc:sldMk cId="0" sldId="256"/>
        </pc:sldMkLst>
        <pc:spChg chg="mod">
          <ac:chgData name="Ana Catalina Fernandez Rojas" userId="d83806a8-a6d5-4654-96bc-1ac8d6ac0ba3" providerId="ADAL" clId="{5EA7E229-7096-43A7-AAF9-EBC71956FD26}" dt="2025-10-14T17:15:22.455" v="85" actId="20577"/>
          <ac:spMkLst>
            <pc:docMk/>
            <pc:sldMk cId="0" sldId="256"/>
            <ac:spMk id="95" creationId="{00000000-0000-0000-0000-000000000000}"/>
          </ac:spMkLst>
        </pc:spChg>
        <pc:spChg chg="mod">
          <ac:chgData name="Ana Catalina Fernandez Rojas" userId="d83806a8-a6d5-4654-96bc-1ac8d6ac0ba3" providerId="ADAL" clId="{5EA7E229-7096-43A7-AAF9-EBC71956FD26}" dt="2025-10-14T17:17:25.360" v="118" actId="20577"/>
          <ac:spMkLst>
            <pc:docMk/>
            <pc:sldMk cId="0" sldId="256"/>
            <ac:spMk id="96" creationId="{00000000-0000-0000-0000-000000000000}"/>
          </ac:spMkLst>
        </pc:spChg>
      </pc:sldChg>
      <pc:sldChg chg="modSp mod">
        <pc:chgData name="Ana Catalina Fernandez Rojas" userId="d83806a8-a6d5-4654-96bc-1ac8d6ac0ba3" providerId="ADAL" clId="{5EA7E229-7096-43A7-AAF9-EBC71956FD26}" dt="2025-10-14T17:19:40.687" v="148" actId="20577"/>
        <pc:sldMkLst>
          <pc:docMk/>
          <pc:sldMk cId="0" sldId="257"/>
        </pc:sldMkLst>
        <pc:spChg chg="mod">
          <ac:chgData name="Ana Catalina Fernandez Rojas" userId="d83806a8-a6d5-4654-96bc-1ac8d6ac0ba3" providerId="ADAL" clId="{5EA7E229-7096-43A7-AAF9-EBC71956FD26}" dt="2025-10-14T17:17:58.254" v="134" actId="20577"/>
          <ac:spMkLst>
            <pc:docMk/>
            <pc:sldMk cId="0" sldId="257"/>
            <ac:spMk id="102" creationId="{00000000-0000-0000-0000-000000000000}"/>
          </ac:spMkLst>
        </pc:spChg>
        <pc:spChg chg="mod">
          <ac:chgData name="Ana Catalina Fernandez Rojas" userId="d83806a8-a6d5-4654-96bc-1ac8d6ac0ba3" providerId="ADAL" clId="{5EA7E229-7096-43A7-AAF9-EBC71956FD26}" dt="2025-10-14T17:19:40.687" v="148" actId="20577"/>
          <ac:spMkLst>
            <pc:docMk/>
            <pc:sldMk cId="0" sldId="257"/>
            <ac:spMk id="103" creationId="{00000000-0000-0000-0000-000000000000}"/>
          </ac:spMkLst>
        </pc:spChg>
      </pc:sldChg>
      <pc:sldChg chg="modSp mod">
        <pc:chgData name="Ana Catalina Fernandez Rojas" userId="d83806a8-a6d5-4654-96bc-1ac8d6ac0ba3" providerId="ADAL" clId="{5EA7E229-7096-43A7-AAF9-EBC71956FD26}" dt="2025-10-14T17:20:16.366" v="178"/>
        <pc:sldMkLst>
          <pc:docMk/>
          <pc:sldMk cId="0" sldId="258"/>
        </pc:sldMkLst>
        <pc:spChg chg="mod">
          <ac:chgData name="Ana Catalina Fernandez Rojas" userId="d83806a8-a6d5-4654-96bc-1ac8d6ac0ba3" providerId="ADAL" clId="{5EA7E229-7096-43A7-AAF9-EBC71956FD26}" dt="2025-10-14T17:20:01.715" v="175"/>
          <ac:spMkLst>
            <pc:docMk/>
            <pc:sldMk cId="0" sldId="258"/>
            <ac:spMk id="108" creationId="{00000000-0000-0000-0000-000000000000}"/>
          </ac:spMkLst>
        </pc:spChg>
        <pc:spChg chg="mod">
          <ac:chgData name="Ana Catalina Fernandez Rojas" userId="d83806a8-a6d5-4654-96bc-1ac8d6ac0ba3" providerId="ADAL" clId="{5EA7E229-7096-43A7-AAF9-EBC71956FD26}" dt="2025-10-14T17:20:16.366" v="178"/>
          <ac:spMkLst>
            <pc:docMk/>
            <pc:sldMk cId="0" sldId="258"/>
            <ac:spMk id="109" creationId="{00000000-0000-0000-0000-000000000000}"/>
          </ac:spMkLst>
        </pc:spChg>
      </pc:sldChg>
      <pc:sldChg chg="addSp delSp modSp mod modAnim">
        <pc:chgData name="Ana Catalina Fernandez Rojas" userId="d83806a8-a6d5-4654-96bc-1ac8d6ac0ba3" providerId="ADAL" clId="{5EA7E229-7096-43A7-AAF9-EBC71956FD26}" dt="2025-10-14T17:22:02.108" v="274" actId="20577"/>
        <pc:sldMkLst>
          <pc:docMk/>
          <pc:sldMk cId="0" sldId="259"/>
        </pc:sldMkLst>
        <pc:spChg chg="add del">
          <ac:chgData name="Ana Catalina Fernandez Rojas" userId="d83806a8-a6d5-4654-96bc-1ac8d6ac0ba3" providerId="ADAL" clId="{5EA7E229-7096-43A7-AAF9-EBC71956FD26}" dt="2025-10-14T17:20:42.373" v="183" actId="22"/>
          <ac:spMkLst>
            <pc:docMk/>
            <pc:sldMk cId="0" sldId="259"/>
            <ac:spMk id="3" creationId="{FE4F8C06-2829-A8C5-3B78-7A0B95198B86}"/>
          </ac:spMkLst>
        </pc:spChg>
        <pc:spChg chg="mod">
          <ac:chgData name="Ana Catalina Fernandez Rojas" userId="d83806a8-a6d5-4654-96bc-1ac8d6ac0ba3" providerId="ADAL" clId="{5EA7E229-7096-43A7-AAF9-EBC71956FD26}" dt="2025-10-14T17:22:02.108" v="274" actId="20577"/>
          <ac:spMkLst>
            <pc:docMk/>
            <pc:sldMk cId="0" sldId="259"/>
            <ac:spMk id="114" creationId="{00000000-0000-0000-0000-000000000000}"/>
          </ac:spMkLst>
        </pc:spChg>
        <pc:spChg chg="add del mod">
          <ac:chgData name="Ana Catalina Fernandez Rojas" userId="d83806a8-a6d5-4654-96bc-1ac8d6ac0ba3" providerId="ADAL" clId="{5EA7E229-7096-43A7-AAF9-EBC71956FD26}" dt="2025-10-14T17:21:14.911" v="265" actId="20577"/>
          <ac:spMkLst>
            <pc:docMk/>
            <pc:sldMk cId="0" sldId="259"/>
            <ac:spMk id="115" creationId="{00000000-0000-0000-0000-000000000000}"/>
          </ac:spMkLst>
        </pc:spChg>
      </pc:sldChg>
      <pc:sldChg chg="modSp mod">
        <pc:chgData name="Ana Catalina Fernandez Rojas" userId="d83806a8-a6d5-4654-96bc-1ac8d6ac0ba3" providerId="ADAL" clId="{5EA7E229-7096-43A7-AAF9-EBC71956FD26}" dt="2025-10-14T17:25:35.541" v="368" actId="20577"/>
        <pc:sldMkLst>
          <pc:docMk/>
          <pc:sldMk cId="0" sldId="260"/>
        </pc:sldMkLst>
        <pc:spChg chg="mod">
          <ac:chgData name="Ana Catalina Fernandez Rojas" userId="d83806a8-a6d5-4654-96bc-1ac8d6ac0ba3" providerId="ADAL" clId="{5EA7E229-7096-43A7-AAF9-EBC71956FD26}" dt="2025-10-14T17:23:58.113" v="303" actId="20577"/>
          <ac:spMkLst>
            <pc:docMk/>
            <pc:sldMk cId="0" sldId="260"/>
            <ac:spMk id="122" creationId="{00000000-0000-0000-0000-000000000000}"/>
          </ac:spMkLst>
        </pc:spChg>
        <pc:spChg chg="mod">
          <ac:chgData name="Ana Catalina Fernandez Rojas" userId="d83806a8-a6d5-4654-96bc-1ac8d6ac0ba3" providerId="ADAL" clId="{5EA7E229-7096-43A7-AAF9-EBC71956FD26}" dt="2025-10-14T17:25:35.541" v="368" actId="20577"/>
          <ac:spMkLst>
            <pc:docMk/>
            <pc:sldMk cId="0" sldId="260"/>
            <ac:spMk id="123" creationId="{00000000-0000-0000-0000-000000000000}"/>
          </ac:spMkLst>
        </pc:spChg>
      </pc:sldChg>
      <pc:sldChg chg="modSp mod">
        <pc:chgData name="Ana Catalina Fernandez Rojas" userId="d83806a8-a6d5-4654-96bc-1ac8d6ac0ba3" providerId="ADAL" clId="{5EA7E229-7096-43A7-AAF9-EBC71956FD26}" dt="2025-10-14T17:27:00.413" v="407" actId="20577"/>
        <pc:sldMkLst>
          <pc:docMk/>
          <pc:sldMk cId="0" sldId="261"/>
        </pc:sldMkLst>
        <pc:spChg chg="mod">
          <ac:chgData name="Ana Catalina Fernandez Rojas" userId="d83806a8-a6d5-4654-96bc-1ac8d6ac0ba3" providerId="ADAL" clId="{5EA7E229-7096-43A7-AAF9-EBC71956FD26}" dt="2025-10-14T17:25:57.221" v="392" actId="27636"/>
          <ac:spMkLst>
            <pc:docMk/>
            <pc:sldMk cId="0" sldId="261"/>
            <ac:spMk id="128" creationId="{00000000-0000-0000-0000-000000000000}"/>
          </ac:spMkLst>
        </pc:spChg>
        <pc:spChg chg="mod">
          <ac:chgData name="Ana Catalina Fernandez Rojas" userId="d83806a8-a6d5-4654-96bc-1ac8d6ac0ba3" providerId="ADAL" clId="{5EA7E229-7096-43A7-AAF9-EBC71956FD26}" dt="2025-10-14T17:27:00.413" v="407" actId="20577"/>
          <ac:spMkLst>
            <pc:docMk/>
            <pc:sldMk cId="0" sldId="261"/>
            <ac:spMk id="129" creationId="{00000000-0000-0000-0000-000000000000}"/>
          </ac:spMkLst>
        </pc:spChg>
      </pc:sldChg>
      <pc:sldChg chg="modSp mod">
        <pc:chgData name="Ana Catalina Fernandez Rojas" userId="d83806a8-a6d5-4654-96bc-1ac8d6ac0ba3" providerId="ADAL" clId="{5EA7E229-7096-43A7-AAF9-EBC71956FD26}" dt="2025-10-14T17:29:08.608" v="468" actId="113"/>
        <pc:sldMkLst>
          <pc:docMk/>
          <pc:sldMk cId="0" sldId="262"/>
        </pc:sldMkLst>
        <pc:spChg chg="mod">
          <ac:chgData name="Ana Catalina Fernandez Rojas" userId="d83806a8-a6d5-4654-96bc-1ac8d6ac0ba3" providerId="ADAL" clId="{5EA7E229-7096-43A7-AAF9-EBC71956FD26}" dt="2025-10-14T17:28:26.056" v="459" actId="20577"/>
          <ac:spMkLst>
            <pc:docMk/>
            <pc:sldMk cId="0" sldId="262"/>
            <ac:spMk id="134" creationId="{00000000-0000-0000-0000-000000000000}"/>
          </ac:spMkLst>
        </pc:spChg>
        <pc:spChg chg="mod">
          <ac:chgData name="Ana Catalina Fernandez Rojas" userId="d83806a8-a6d5-4654-96bc-1ac8d6ac0ba3" providerId="ADAL" clId="{5EA7E229-7096-43A7-AAF9-EBC71956FD26}" dt="2025-10-14T17:29:08.608" v="468" actId="113"/>
          <ac:spMkLst>
            <pc:docMk/>
            <pc:sldMk cId="0" sldId="262"/>
            <ac:spMk id="13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 name="Google Shape;12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 name="Google Shape;12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2" name="Google Shape;13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1"/>
        <p:cNvGrpSpPr/>
        <p:nvPr/>
      </p:nvGrpSpPr>
      <p:grpSpPr>
        <a:xfrm>
          <a:off x="0" y="0"/>
          <a:ext cx="0" cy="0"/>
          <a:chOff x="0" y="0"/>
          <a:chExt cx="0" cy="0"/>
        </a:xfrm>
      </p:grpSpPr>
      <p:sp>
        <p:nvSpPr>
          <p:cNvPr id="12" name="Google Shape;12;p9"/>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3" name="Google Shape;13;p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 name="Google Shape;14;p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9"/>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9"/>
          <p:cNvSpPr>
            <a:spLocks noGrp="1"/>
          </p:cNvSpPr>
          <p:nvPr>
            <p:ph type="pic" idx="2"/>
          </p:nvPr>
        </p:nvSpPr>
        <p:spPr>
          <a:xfrm>
            <a:off x="5183188" y="987425"/>
            <a:ext cx="6172200" cy="4873625"/>
          </a:xfrm>
          <a:prstGeom prst="rect">
            <a:avLst/>
          </a:prstGeom>
          <a:noFill/>
          <a:ln>
            <a:noFill/>
          </a:ln>
        </p:spPr>
      </p:sp>
      <p:sp>
        <p:nvSpPr>
          <p:cNvPr id="75" name="Google Shape;75;p1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2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2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2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6"/>
        <p:cNvGrpSpPr/>
        <p:nvPr/>
      </p:nvGrpSpPr>
      <p:grpSpPr>
        <a:xfrm>
          <a:off x="0" y="0"/>
          <a:ext cx="0" cy="0"/>
          <a:chOff x="0" y="0"/>
          <a:chExt cx="0" cy="0"/>
        </a:xfrm>
      </p:grpSpPr>
      <p:sp>
        <p:nvSpPr>
          <p:cNvPr id="17" name="Google Shape;17;p1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Calibri"/>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8" name="Google Shape;18;p10"/>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9" name="Google Shape;19;p10"/>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 name="Google Shape;20;p10"/>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2"/>
        <p:cNvGrpSpPr/>
        <p:nvPr/>
      </p:nvGrpSpPr>
      <p:grpSpPr>
        <a:xfrm>
          <a:off x="0" y="0"/>
          <a:ext cx="0" cy="0"/>
          <a:chOff x="0" y="0"/>
          <a:chExt cx="0" cy="0"/>
        </a:xfrm>
      </p:grpSpPr>
      <p:sp>
        <p:nvSpPr>
          <p:cNvPr id="23" name="Google Shape;23;p1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Google Shape;2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1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
          <p:cNvSpPr txBox="1">
            <a:spLocks noGrp="1"/>
          </p:cNvSpPr>
          <p:nvPr>
            <p:ph type="body" idx="1"/>
          </p:nvPr>
        </p:nvSpPr>
        <p:spPr>
          <a:xfrm>
            <a:off x="1754188" y="802105"/>
            <a:ext cx="9276995" cy="1722269"/>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90000"/>
              </a:lnSpc>
              <a:spcBef>
                <a:spcPts val="0"/>
              </a:spcBef>
              <a:spcAft>
                <a:spcPts val="0"/>
              </a:spcAft>
              <a:buClr>
                <a:schemeClr val="lt1"/>
              </a:buClr>
              <a:buSzPts val="2800"/>
              <a:buNone/>
            </a:pPr>
            <a:r>
              <a:rPr lang="es-ES_tradnl" dirty="0"/>
              <a:t>Formación de formadores</a:t>
            </a:r>
          </a:p>
          <a:p>
            <a:pPr marL="0" indent="0">
              <a:spcBef>
                <a:spcPts val="0"/>
              </a:spcBef>
            </a:pPr>
            <a:r>
              <a:rPr lang="es-ES_tradnl" dirty="0"/>
              <a:t>sobre menores no acompañados y separados</a:t>
            </a:r>
          </a:p>
          <a:p>
            <a:pPr marL="0" lvl="0" indent="0" algn="ctr" rtl="0">
              <a:lnSpc>
                <a:spcPct val="90000"/>
              </a:lnSpc>
              <a:spcBef>
                <a:spcPts val="0"/>
              </a:spcBef>
              <a:spcAft>
                <a:spcPts val="0"/>
              </a:spcAft>
              <a:buClr>
                <a:schemeClr val="lt1"/>
              </a:buClr>
              <a:buSzPts val="2800"/>
              <a:buNone/>
            </a:pPr>
            <a:endParaRPr lang="es-ES_tradnl" dirty="0"/>
          </a:p>
          <a:p>
            <a:pPr marL="0" lvl="0" indent="0"/>
            <a:r>
              <a:rPr lang="es-ES_tradnl" dirty="0"/>
              <a:t>Módulo 1.4: Preparación en la elaboración de programas sobre menores no acompañados y separados</a:t>
            </a:r>
          </a:p>
        </p:txBody>
      </p:sp>
      <p:sp>
        <p:nvSpPr>
          <p:cNvPr id="96" name="Google Shape;96;p1"/>
          <p:cNvSpPr txBox="1">
            <a:spLocks noGrp="1"/>
          </p:cNvSpPr>
          <p:nvPr>
            <p:ph type="body" idx="2"/>
          </p:nvPr>
        </p:nvSpPr>
        <p:spPr>
          <a:xfrm>
            <a:off x="1754188" y="2866644"/>
            <a:ext cx="8683625" cy="3703320"/>
          </a:xfrm>
          <a:prstGeom prst="rect">
            <a:avLst/>
          </a:prstGeom>
          <a:noFill/>
          <a:ln>
            <a:noFill/>
          </a:ln>
        </p:spPr>
        <p:txBody>
          <a:bodyPr spcFirstLastPara="1" wrap="square" lIns="91425" tIns="45700" rIns="91425" bIns="45700" anchor="t" anchorCtr="0">
            <a:noAutofit/>
          </a:bodyPr>
          <a:lstStyle/>
          <a:p>
            <a:pPr algn="l">
              <a:lnSpc>
                <a:spcPct val="100000"/>
              </a:lnSpc>
              <a:buNone/>
            </a:pPr>
            <a:r>
              <a:rPr lang="es-ES_tradnl" sz="1800" i="1" dirty="0">
                <a:latin typeface="Helvetica Neue" panose="02000503000000020004" pitchFamily="2" charset="0"/>
                <a:ea typeface="Helvetica Neue" panose="02000503000000020004" pitchFamily="2" charset="0"/>
                <a:cs typeface="Helvetica Neue" panose="02000503000000020004" pitchFamily="2" charset="0"/>
              </a:rPr>
              <a:t>Al final de la sesión, las personas participantes podrán:</a:t>
            </a:r>
          </a:p>
          <a:p>
            <a:pPr marL="514350" indent="-285750" algn="l">
              <a:lnSpc>
                <a:spcPct val="100000"/>
              </a:lnSpc>
              <a:buFont typeface="Wingdings" panose="05000000000000000000" pitchFamily="2" charset="2"/>
              <a:buChar char="ü"/>
            </a:pPr>
            <a:r>
              <a:rPr lang="es-ES_tradnl" sz="1800" dirty="0">
                <a:latin typeface="Helvetica Neue" panose="02000503000000020004" pitchFamily="2" charset="0"/>
                <a:ea typeface="Helvetica Neue" panose="02000503000000020004" pitchFamily="2" charset="0"/>
                <a:cs typeface="Helvetica Neue" panose="02000503000000020004" pitchFamily="2" charset="0"/>
              </a:rPr>
              <a:t>Identificar los requisitos de financiamiento y recursos para la elaboración de programas para menores no acompañados y separados.</a:t>
            </a:r>
          </a:p>
          <a:p>
            <a:pPr marL="514350" indent="-285750" algn="l">
              <a:lnSpc>
                <a:spcPct val="100000"/>
              </a:lnSpc>
              <a:buFont typeface="Wingdings" panose="05000000000000000000" pitchFamily="2" charset="2"/>
              <a:buChar char="ü"/>
            </a:pPr>
            <a:r>
              <a:rPr lang="es-ES_tradnl" sz="1800" dirty="0">
                <a:latin typeface="Helvetica Neue" panose="02000503000000020004" pitchFamily="2" charset="0"/>
                <a:ea typeface="Helvetica Neue" panose="02000503000000020004" pitchFamily="2" charset="0"/>
                <a:cs typeface="Helvetica Neue" panose="02000503000000020004" pitchFamily="2" charset="0"/>
              </a:rPr>
              <a:t>Describir las medidas de preparación que se adoptarán en el marco del proyecto para responder a la separación.</a:t>
            </a:r>
          </a:p>
          <a:p>
            <a:pPr marL="514350" indent="-285750" algn="l">
              <a:lnSpc>
                <a:spcPct val="100000"/>
              </a:lnSpc>
              <a:buFont typeface="Wingdings" panose="05000000000000000000" pitchFamily="2" charset="2"/>
              <a:buChar char="ü"/>
            </a:pPr>
            <a:r>
              <a:rPr lang="es-ES_tradnl" sz="1800" dirty="0">
                <a:latin typeface="Helvetica Neue" panose="02000503000000020004" pitchFamily="2" charset="0"/>
                <a:ea typeface="Helvetica Neue" panose="02000503000000020004" pitchFamily="2" charset="0"/>
                <a:cs typeface="Helvetica Neue" panose="02000503000000020004" pitchFamily="2" charset="0"/>
              </a:rPr>
              <a:t>Sugerir formas para trabajar con otros sectores con el fin de incorporar la prevención de la separación en su trabajo sectorial.</a:t>
            </a:r>
            <a:endParaRPr lang="es-ES_tradnl" sz="1800" dirty="0">
              <a:latin typeface="Helvetica Neue" panose="02000503000000020004" pitchFamily="2" charset="0"/>
              <a:ea typeface="Helvetica Neue" panose="02000503000000020004" pitchFamily="2" charset="0"/>
              <a:cs typeface="Helvetica Neue" panose="02000503000000020004" pitchFamily="2" charset="0"/>
              <a:sym typeface="Calibri"/>
            </a:endParaRPr>
          </a:p>
          <a:p>
            <a:pPr marL="0" lvl="0" indent="0" algn="l" rtl="0">
              <a:lnSpc>
                <a:spcPct val="90000"/>
              </a:lnSpc>
              <a:spcBef>
                <a:spcPts val="0"/>
              </a:spcBef>
              <a:spcAft>
                <a:spcPts val="0"/>
              </a:spcAft>
              <a:buClr>
                <a:schemeClr val="lt1"/>
              </a:buClr>
              <a:buSzPts val="1800"/>
            </a:pPr>
            <a:endParaRPr lang="es-ES_tradnl" sz="1800" i="1" dirty="0">
              <a:latin typeface="Calibri"/>
              <a:ea typeface="Calibri"/>
              <a:cs typeface="Calibri"/>
              <a:sym typeface="Calibri"/>
            </a:endParaRPr>
          </a:p>
          <a:p>
            <a:pPr marL="285750" lvl="0" indent="-285750" algn="l" rtl="0">
              <a:lnSpc>
                <a:spcPct val="90000"/>
              </a:lnSpc>
              <a:spcBef>
                <a:spcPts val="0"/>
              </a:spcBef>
              <a:spcAft>
                <a:spcPts val="0"/>
              </a:spcAft>
              <a:buClr>
                <a:schemeClr val="lt1"/>
              </a:buClr>
              <a:buSzPts val="1800"/>
              <a:buFont typeface="Noto Sans Symbols"/>
              <a:buChar char="✔"/>
            </a:pPr>
            <a:endParaRPr lang="es-ES_tradnl" dirty="0"/>
          </a:p>
        </p:txBody>
      </p:sp>
      <p:pic>
        <p:nvPicPr>
          <p:cNvPr id="4" name="Picture 3">
            <a:extLst>
              <a:ext uri="{FF2B5EF4-FFF2-40B4-BE49-F238E27FC236}">
                <a16:creationId xmlns:a16="http://schemas.microsoft.com/office/drawing/2014/main" id="{75DD7C71-BEEB-649B-F8A9-346479D1A738}"/>
              </a:ext>
            </a:extLst>
          </p:cNvPr>
          <p:cNvPicPr>
            <a:picLocks noChangeAspect="1"/>
          </p:cNvPicPr>
          <p:nvPr/>
        </p:nvPicPr>
        <p:blipFill>
          <a:blip r:embed="rId3"/>
          <a:stretch>
            <a:fillRect/>
          </a:stretch>
        </p:blipFill>
        <p:spPr>
          <a:xfrm>
            <a:off x="8044070" y="5336718"/>
            <a:ext cx="4147930" cy="157551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
          <p:cNvSpPr txBox="1">
            <a:spLocks noGrp="1"/>
          </p:cNvSpPr>
          <p:nvPr>
            <p:ph type="title"/>
          </p:nvPr>
        </p:nvSpPr>
        <p:spPr>
          <a:xfrm>
            <a:off x="376459" y="626723"/>
            <a:ext cx="11365268" cy="72072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95CD7A"/>
              </a:buClr>
              <a:buSzPts val="3600"/>
              <a:buFont typeface="Helvetica Neue"/>
              <a:buNone/>
            </a:pPr>
            <a:r>
              <a:rPr lang="es-ES_tradnl" sz="3000" dirty="0">
                <a:solidFill>
                  <a:srgbClr val="95CD7A"/>
                </a:solidFill>
                <a:latin typeface="Helvetica Neue"/>
                <a:ea typeface="Helvetica Neue"/>
                <a:cs typeface="Helvetica Neue"/>
                <a:sym typeface="Helvetica Neue"/>
              </a:rPr>
              <a:t>Determinación de la capacidad de respuesta para la atención de casos de menores no acompañados y separados</a:t>
            </a:r>
            <a:endParaRPr lang="es-ES_tradnl" sz="3000" dirty="0"/>
          </a:p>
        </p:txBody>
      </p:sp>
      <p:sp>
        <p:nvSpPr>
          <p:cNvPr id="103" name="Google Shape;103;p2"/>
          <p:cNvSpPr txBox="1"/>
          <p:nvPr/>
        </p:nvSpPr>
        <p:spPr>
          <a:xfrm>
            <a:off x="251520" y="1978878"/>
            <a:ext cx="10811432" cy="439261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2F5496"/>
              </a:buClr>
              <a:buSzPts val="2200"/>
              <a:buFont typeface="Arial"/>
              <a:buNone/>
            </a:pPr>
            <a:r>
              <a:rPr lang="es-ES_tradnl" sz="2200" b="0" i="0" u="none" strike="noStrike" cap="none" dirty="0">
                <a:solidFill>
                  <a:srgbClr val="0489C5"/>
                </a:solidFill>
                <a:latin typeface="Calibri" panose="020F0502020204030204" pitchFamily="34" charset="0"/>
                <a:ea typeface="Helvetica Neue"/>
                <a:cs typeface="Calibri" panose="020F0502020204030204" pitchFamily="34" charset="0"/>
                <a:sym typeface="Helvetica Neue"/>
              </a:rPr>
              <a:t>Las capacidades existen </a:t>
            </a:r>
            <a:r>
              <a:rPr lang="es-ES_tradnl" sz="2200" dirty="0">
                <a:solidFill>
                  <a:schemeClr val="tx1">
                    <a:lumMod val="65000"/>
                    <a:lumOff val="35000"/>
                  </a:schemeClr>
                </a:solidFill>
                <a:latin typeface="Calibri" panose="020F0502020204030204" pitchFamily="34" charset="0"/>
                <a:ea typeface="Helvetica Neue"/>
                <a:cs typeface="Calibri" panose="020F0502020204030204" pitchFamily="34" charset="0"/>
                <a:sym typeface="Helvetica Neue"/>
              </a:rPr>
              <a:t>en el </a:t>
            </a:r>
            <a:r>
              <a:rPr lang="es-ES_tradnl" sz="2200" b="0" i="0" u="none" strike="noStrike" cap="none" dirty="0">
                <a:solidFill>
                  <a:schemeClr val="tx1">
                    <a:lumMod val="65000"/>
                    <a:lumOff val="35000"/>
                  </a:schemeClr>
                </a:solidFill>
                <a:latin typeface="Calibri" panose="020F0502020204030204" pitchFamily="34" charset="0"/>
                <a:ea typeface="Helvetica Neue"/>
                <a:cs typeface="Calibri" panose="020F0502020204030204" pitchFamily="34" charset="0"/>
                <a:sym typeface="Helvetica Neue"/>
              </a:rPr>
              <a:t>hogar, la comunidad, el distrito o la región, dentro del gobierno central o en países vecinos o en la comunidad internacional, dentro de organizaciones y redes más amplias de agentes y organizaciones, incluidos los sectores público y privado.</a:t>
            </a:r>
            <a:endParaRPr lang="es-ES_tradnl" dirty="0">
              <a:solidFill>
                <a:schemeClr val="tx1">
                  <a:lumMod val="65000"/>
                  <a:lumOff val="35000"/>
                </a:schemeClr>
              </a:solidFill>
              <a:latin typeface="Calibri" panose="020F0502020204030204" pitchFamily="34" charset="0"/>
              <a:cs typeface="Calibri" panose="020F0502020204030204" pitchFamily="34" charset="0"/>
            </a:endParaRPr>
          </a:p>
          <a:p>
            <a:pPr marL="0" marR="0" lvl="0" indent="0" algn="l" rtl="0">
              <a:lnSpc>
                <a:spcPct val="90000"/>
              </a:lnSpc>
              <a:spcBef>
                <a:spcPts val="1000"/>
              </a:spcBef>
              <a:spcAft>
                <a:spcPts val="0"/>
              </a:spcAft>
              <a:buClr>
                <a:schemeClr val="dk1"/>
              </a:buClr>
              <a:buSzPts val="2200"/>
              <a:buFont typeface="Arial"/>
              <a:buNone/>
            </a:pPr>
            <a:endParaRPr lang="es-ES_tradnl" sz="22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90000"/>
              </a:lnSpc>
              <a:spcBef>
                <a:spcPts val="1000"/>
              </a:spcBef>
              <a:spcAft>
                <a:spcPts val="0"/>
              </a:spcAft>
              <a:buClr>
                <a:schemeClr val="dk1"/>
              </a:buClr>
              <a:buSzPts val="2200"/>
              <a:buFont typeface="Arial"/>
              <a:buNone/>
            </a:pPr>
            <a:r>
              <a:rPr lang="es-ES_tradnl" sz="2200" b="0" i="0" u="none" strike="noStrike" cap="none" dirty="0">
                <a:solidFill>
                  <a:schemeClr val="tx1">
                    <a:lumMod val="65000"/>
                    <a:lumOff val="35000"/>
                  </a:schemeClr>
                </a:solidFill>
                <a:latin typeface="Calibri" panose="020F0502020204030204" pitchFamily="34" charset="0"/>
                <a:ea typeface="Helvetica Neue"/>
                <a:cs typeface="Calibri" panose="020F0502020204030204" pitchFamily="34" charset="0"/>
                <a:sym typeface="Helvetica Neue"/>
              </a:rPr>
              <a:t>Por lo general, </a:t>
            </a:r>
            <a:r>
              <a:rPr lang="es-ES_tradnl" sz="2200" b="0" i="0" u="none" strike="noStrike" cap="none" dirty="0">
                <a:solidFill>
                  <a:srgbClr val="0489C5"/>
                </a:solidFill>
                <a:latin typeface="Calibri" panose="020F0502020204030204" pitchFamily="34" charset="0"/>
                <a:ea typeface="Helvetica Neue"/>
                <a:cs typeface="Calibri" panose="020F0502020204030204" pitchFamily="34" charset="0"/>
                <a:sym typeface="Helvetica Neue"/>
              </a:rPr>
              <a:t>una respuesta de emergencia buscará </a:t>
            </a:r>
            <a:r>
              <a:rPr lang="es-ES_tradnl" sz="2200" b="0" i="0" u="sng" strike="noStrike" cap="none" dirty="0">
                <a:solidFill>
                  <a:srgbClr val="0489C5"/>
                </a:solidFill>
                <a:latin typeface="Calibri" panose="020F0502020204030204" pitchFamily="34" charset="0"/>
                <a:ea typeface="Helvetica Neue"/>
                <a:cs typeface="Calibri" panose="020F0502020204030204" pitchFamily="34" charset="0"/>
                <a:sym typeface="Helvetica Neue"/>
              </a:rPr>
              <a:t>fortalecer</a:t>
            </a:r>
            <a:r>
              <a:rPr lang="es-ES_tradnl" sz="2200" b="0" i="0" u="none" strike="noStrike" cap="none" dirty="0">
                <a:solidFill>
                  <a:srgbClr val="0489C5"/>
                </a:solidFill>
                <a:latin typeface="Calibri" panose="020F0502020204030204" pitchFamily="34" charset="0"/>
                <a:ea typeface="Helvetica Neue"/>
                <a:cs typeface="Calibri" panose="020F0502020204030204" pitchFamily="34" charset="0"/>
                <a:sym typeface="Helvetica Neue"/>
              </a:rPr>
              <a:t> dichas capacidades existentes o mecanismos de supervivencia</a:t>
            </a:r>
            <a:r>
              <a:rPr lang="es-ES_tradnl" sz="2200" b="0" i="0" u="none" strike="noStrike" cap="none" dirty="0">
                <a:solidFill>
                  <a:schemeClr val="tx1">
                    <a:lumMod val="65000"/>
                    <a:lumOff val="35000"/>
                  </a:schemeClr>
                </a:solidFill>
                <a:latin typeface="Calibri" panose="020F0502020204030204" pitchFamily="34" charset="0"/>
                <a:ea typeface="Helvetica Neue"/>
                <a:cs typeface="Calibri" panose="020F0502020204030204" pitchFamily="34" charset="0"/>
                <a:sym typeface="Helvetica Neue"/>
              </a:rPr>
              <a:t>, en lugar de reemplazarlos o hacerlos redundantes, y se debe tener cuidado de no destruir los mecanismos de supervivencia.</a:t>
            </a:r>
            <a:endParaRPr lang="es-ES_tradnl" dirty="0">
              <a:solidFill>
                <a:schemeClr val="tx1">
                  <a:lumMod val="65000"/>
                  <a:lumOff val="35000"/>
                </a:schemeClr>
              </a:solidFill>
              <a:latin typeface="Calibri" panose="020F0502020204030204" pitchFamily="34" charset="0"/>
              <a:cs typeface="Calibri" panose="020F0502020204030204" pitchFamily="34" charset="0"/>
            </a:endParaRPr>
          </a:p>
          <a:p>
            <a:pPr marL="0" marR="0" lvl="0" indent="0" algn="l" rtl="0">
              <a:lnSpc>
                <a:spcPct val="90000"/>
              </a:lnSpc>
              <a:spcBef>
                <a:spcPts val="1000"/>
              </a:spcBef>
              <a:spcAft>
                <a:spcPts val="0"/>
              </a:spcAft>
              <a:buClr>
                <a:schemeClr val="dk1"/>
              </a:buClr>
              <a:buSzPts val="2000"/>
              <a:buFont typeface="Arial"/>
              <a:buNone/>
            </a:pPr>
            <a:endParaRPr lang="es-ES_tradnl" sz="2000" b="0" i="0" u="none" strike="noStrike" cap="none" dirty="0">
              <a:solidFill>
                <a:schemeClr val="dk1"/>
              </a:solidFill>
              <a:latin typeface="Helvetica Neue"/>
              <a:ea typeface="Helvetica Neue"/>
              <a:cs typeface="Helvetica Neue"/>
              <a:sym typeface="Helvetica Neue"/>
            </a:endParaRPr>
          </a:p>
          <a:p>
            <a:pPr marL="0" marR="0" lvl="0" indent="0" algn="r" rtl="0">
              <a:lnSpc>
                <a:spcPct val="90000"/>
              </a:lnSpc>
              <a:spcBef>
                <a:spcPts val="1000"/>
              </a:spcBef>
              <a:spcAft>
                <a:spcPts val="0"/>
              </a:spcAft>
              <a:buClr>
                <a:schemeClr val="dk1"/>
              </a:buClr>
              <a:buSzPts val="1600"/>
              <a:buFont typeface="Arial"/>
              <a:buNone/>
            </a:pPr>
            <a:r>
              <a:rPr lang="es-ES_tradnl" sz="1600" b="0" i="1" u="none" strike="noStrike" cap="none" dirty="0">
                <a:solidFill>
                  <a:schemeClr val="dk1"/>
                </a:solidFill>
                <a:latin typeface="Helvetica Neue"/>
                <a:ea typeface="Helvetica Neue"/>
                <a:cs typeface="Helvetica Neue"/>
                <a:sym typeface="Helvetica Neue"/>
              </a:rPr>
              <a:t>Adaptado del Manual de Políticas y Procedimientos del Programa, </a:t>
            </a:r>
          </a:p>
          <a:p>
            <a:pPr marL="0" marR="0" lvl="0" indent="0" algn="r" rtl="0">
              <a:lnSpc>
                <a:spcPct val="90000"/>
              </a:lnSpc>
              <a:spcBef>
                <a:spcPts val="1000"/>
              </a:spcBef>
              <a:spcAft>
                <a:spcPts val="0"/>
              </a:spcAft>
              <a:buClr>
                <a:schemeClr val="dk1"/>
              </a:buClr>
              <a:buSzPts val="1600"/>
              <a:buFont typeface="Arial"/>
              <a:buNone/>
            </a:pPr>
            <a:r>
              <a:rPr lang="es-ES_tradnl" sz="1600" b="0" i="1" u="none" strike="noStrike" cap="none" dirty="0">
                <a:solidFill>
                  <a:schemeClr val="dk1"/>
                </a:solidFill>
                <a:latin typeface="Helvetica Neue"/>
                <a:ea typeface="Helvetica Neue"/>
                <a:cs typeface="Helvetica Neue"/>
                <a:sym typeface="Helvetica Neue"/>
              </a:rPr>
              <a:t>Operaciones del Programa, UNICEF 2007 pág.161 </a:t>
            </a:r>
            <a:endParaRPr lang="es-ES_tradnl" sz="1600" b="0" i="0" u="none" strike="noStrike" cap="none" dirty="0">
              <a:solidFill>
                <a:schemeClr val="tx1">
                  <a:lumMod val="65000"/>
                  <a:lumOff val="35000"/>
                </a:schemeClr>
              </a:solidFill>
              <a:latin typeface="Calibri" panose="020F0502020204030204" pitchFamily="34" charset="0"/>
              <a:ea typeface="Helvetica Neue"/>
              <a:cs typeface="Calibri" panose="020F0502020204030204" pitchFamily="34" charset="0"/>
              <a:sym typeface="Helvetica Neue"/>
            </a:endParaRPr>
          </a:p>
          <a:p>
            <a:pPr marL="228600" marR="0" lvl="0" indent="-101600" algn="l" rtl="0">
              <a:lnSpc>
                <a:spcPct val="90000"/>
              </a:lnSpc>
              <a:spcBef>
                <a:spcPts val="1000"/>
              </a:spcBef>
              <a:spcAft>
                <a:spcPts val="0"/>
              </a:spcAft>
              <a:buClr>
                <a:schemeClr val="dk1"/>
              </a:buClr>
              <a:buSzPts val="2000"/>
              <a:buFont typeface="Arial"/>
              <a:buNone/>
            </a:pPr>
            <a:endParaRPr lang="es-ES_tradnl" sz="20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95CD7A"/>
              </a:buClr>
              <a:buSzPts val="3600"/>
              <a:buFont typeface="Calibri"/>
              <a:buNone/>
            </a:pPr>
            <a:r>
              <a:rPr lang="es-ES_tradnl" dirty="0">
                <a:solidFill>
                  <a:srgbClr val="95CD7A"/>
                </a:solidFill>
                <a:latin typeface="Helvetica Neue" panose="02000503000000020004" pitchFamily="2" charset="0"/>
                <a:ea typeface="Helvetica Neue" panose="02000503000000020004" pitchFamily="2" charset="0"/>
                <a:cs typeface="Helvetica Neue" panose="02000503000000020004" pitchFamily="2" charset="0"/>
              </a:rPr>
              <a:t>Atención de casos de menores no acompañados y separados en situaciones de emergencia</a:t>
            </a:r>
          </a:p>
        </p:txBody>
      </p:sp>
      <p:sp>
        <p:nvSpPr>
          <p:cNvPr id="109" name="Google Shape;109;p3"/>
          <p:cNvSpPr txBox="1">
            <a:spLocks noGrp="1"/>
          </p:cNvSpPr>
          <p:nvPr>
            <p:ph type="body" idx="2"/>
          </p:nvPr>
        </p:nvSpPr>
        <p:spPr>
          <a:xfrm>
            <a:off x="656021" y="1854758"/>
            <a:ext cx="10820015" cy="3729037"/>
          </a:xfrm>
          <a:prstGeom prst="rect">
            <a:avLst/>
          </a:prstGeom>
          <a:noFill/>
          <a:ln>
            <a:noFill/>
          </a:ln>
        </p:spPr>
        <p:txBody>
          <a:bodyPr spcFirstLastPara="1" wrap="square" lIns="91425" tIns="45700" rIns="91425" bIns="45700" anchor="t" anchorCtr="0">
            <a:normAutofit/>
          </a:bodyPr>
          <a:lstStyle/>
          <a:p>
            <a:pPr>
              <a:buNone/>
            </a:pPr>
            <a:r>
              <a:rPr lang="es-ES_tradnl" dirty="0">
                <a:solidFill>
                  <a:schemeClr val="tx1">
                    <a:lumMod val="65000"/>
                    <a:lumOff val="35000"/>
                  </a:schemeClr>
                </a:solidFill>
              </a:rPr>
              <a:t>Capacidad para lo siguiente:</a:t>
            </a:r>
          </a:p>
          <a:p>
            <a:pPr marL="685800" lvl="1" indent="-217169">
              <a:lnSpc>
                <a:spcPct val="150000"/>
              </a:lnSpc>
              <a:buSzPct val="100000"/>
              <a:buFont typeface="Noto Sans Symbols"/>
              <a:buChar char="✔"/>
            </a:pPr>
            <a:r>
              <a:rPr lang="es-ES_tradnl" dirty="0">
                <a:solidFill>
                  <a:schemeClr val="tx1">
                    <a:lumMod val="65000"/>
                    <a:lumOff val="35000"/>
                  </a:schemeClr>
                </a:solidFill>
              </a:rPr>
              <a:t>Prevención de la separación</a:t>
            </a:r>
          </a:p>
          <a:p>
            <a:pPr marL="685800" lvl="1" indent="-217169">
              <a:lnSpc>
                <a:spcPct val="150000"/>
              </a:lnSpc>
              <a:buSzPct val="100000"/>
              <a:buFont typeface="Noto Sans Symbols"/>
              <a:buChar char="✔"/>
            </a:pPr>
            <a:r>
              <a:rPr lang="es-ES_tradnl" dirty="0">
                <a:solidFill>
                  <a:schemeClr val="tx1">
                    <a:lumMod val="65000"/>
                    <a:lumOff val="35000"/>
                  </a:schemeClr>
                </a:solidFill>
              </a:rPr>
              <a:t>Identificación, documentación, localización y reunificación</a:t>
            </a:r>
          </a:p>
          <a:p>
            <a:pPr marL="685800" lvl="1" indent="-217169">
              <a:lnSpc>
                <a:spcPct val="150000"/>
              </a:lnSpc>
              <a:buSzPct val="100000"/>
              <a:buFont typeface="Noto Sans Symbols"/>
              <a:buChar char="✔"/>
            </a:pPr>
            <a:r>
              <a:rPr lang="es-ES_tradnl" dirty="0">
                <a:solidFill>
                  <a:schemeClr val="tx1">
                    <a:lumMod val="65000"/>
                    <a:lumOff val="35000"/>
                  </a:schemeClr>
                </a:solidFill>
              </a:rPr>
              <a:t>Gestión de casos</a:t>
            </a:r>
          </a:p>
          <a:p>
            <a:pPr marL="685800" lvl="1" indent="-217169">
              <a:lnSpc>
                <a:spcPct val="150000"/>
              </a:lnSpc>
              <a:buSzPct val="100000"/>
              <a:buFont typeface="Noto Sans Symbols"/>
              <a:buChar char="✔"/>
            </a:pPr>
            <a:r>
              <a:rPr lang="es-ES_tradnl" dirty="0">
                <a:solidFill>
                  <a:schemeClr val="tx1">
                    <a:lumMod val="65000"/>
                    <a:lumOff val="35000"/>
                  </a:schemeClr>
                </a:solidFill>
              </a:rPr>
              <a:t>Gestión de la información</a:t>
            </a:r>
          </a:p>
          <a:p>
            <a:pPr marL="685800" lvl="1" indent="-217169">
              <a:lnSpc>
                <a:spcPct val="150000"/>
              </a:lnSpc>
              <a:buSzPct val="100000"/>
              <a:buFont typeface="Noto Sans Symbols"/>
              <a:buChar char="✔"/>
            </a:pPr>
            <a:r>
              <a:rPr lang="es-ES_tradnl" dirty="0">
                <a:solidFill>
                  <a:schemeClr val="tx1">
                    <a:lumMod val="65000"/>
                    <a:lumOff val="35000"/>
                  </a:schemeClr>
                </a:solidFill>
              </a:rPr>
              <a:t>Cuidado alternativo</a:t>
            </a:r>
          </a:p>
          <a:p>
            <a:pPr marL="0" lvl="0" indent="0" algn="l" rtl="0">
              <a:lnSpc>
                <a:spcPct val="90000"/>
              </a:lnSpc>
              <a:spcBef>
                <a:spcPts val="1000"/>
              </a:spcBef>
              <a:spcAft>
                <a:spcPts val="0"/>
              </a:spcAft>
              <a:buClr>
                <a:schemeClr val="accent2"/>
              </a:buClr>
              <a:buSzPct val="100000"/>
              <a:buNone/>
            </a:pPr>
            <a:endParaRPr lang="es-ES_tradnl"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4"/>
          <p:cNvSpPr txBox="1"/>
          <p:nvPr/>
        </p:nvSpPr>
        <p:spPr>
          <a:xfrm>
            <a:off x="623512" y="2035090"/>
            <a:ext cx="10915958" cy="4248001"/>
          </a:xfrm>
          <a:prstGeom prst="rect">
            <a:avLst/>
          </a:prstGeom>
          <a:noFill/>
          <a:ln>
            <a:noFill/>
          </a:ln>
        </p:spPr>
        <p:txBody>
          <a:bodyPr spcFirstLastPara="1" wrap="square" lIns="91425" tIns="45700" rIns="91425" bIns="45700" anchor="t" anchorCtr="0">
            <a:noAutofit/>
          </a:bodyPr>
          <a:lstStyle/>
          <a:p>
            <a:pPr marL="457200" lvl="0" indent="-457200">
              <a:lnSpc>
                <a:spcPct val="90000"/>
              </a:lnSpc>
              <a:spcBef>
                <a:spcPts val="1000"/>
              </a:spcBef>
              <a:buClr>
                <a:schemeClr val="dk1"/>
              </a:buClr>
              <a:buSzPts val="2000"/>
              <a:buFont typeface="+mj-lt"/>
              <a:buAutoNum type="arabicPeriod"/>
            </a:pPr>
            <a:r>
              <a:rPr lang="es-ES_tradnl" sz="2000" dirty="0">
                <a:solidFill>
                  <a:schemeClr val="tx1">
                    <a:lumMod val="65000"/>
                    <a:lumOff val="35000"/>
                  </a:schemeClr>
                </a:solidFill>
                <a:latin typeface="Calibri"/>
                <a:ea typeface="Calibri"/>
                <a:cs typeface="Calibri"/>
                <a:sym typeface="Calibri"/>
              </a:rPr>
              <a:t>¿Quiénes deberían participar en un ejercicio para determinar la capacidad de prevención y respuesta en casos de menores no acompañados y separados? ¿Cuál es el rol de cada agente? </a:t>
            </a:r>
          </a:p>
          <a:p>
            <a:pPr marL="457200" lvl="0" indent="-457200">
              <a:lnSpc>
                <a:spcPct val="90000"/>
              </a:lnSpc>
              <a:spcBef>
                <a:spcPts val="1000"/>
              </a:spcBef>
              <a:buClr>
                <a:schemeClr val="dk1"/>
              </a:buClr>
              <a:buSzPts val="2000"/>
              <a:buFont typeface="+mj-lt"/>
              <a:buAutoNum type="arabicPeriod"/>
            </a:pPr>
            <a:r>
              <a:rPr lang="es-ES_tradnl" sz="2000" dirty="0">
                <a:solidFill>
                  <a:schemeClr val="tx1">
                    <a:lumMod val="65000"/>
                    <a:lumOff val="35000"/>
                  </a:schemeClr>
                </a:solidFill>
                <a:latin typeface="Calibri"/>
                <a:ea typeface="Calibri"/>
                <a:cs typeface="Calibri"/>
                <a:sym typeface="Calibri"/>
              </a:rPr>
              <a:t>Al considerar la capacidad, ¿qué debemos tener en cuenta y cómo identificaremos fortalezas, debilidades y brechas? </a:t>
            </a:r>
          </a:p>
          <a:p>
            <a:pPr marL="457200" lvl="0" indent="-457200">
              <a:lnSpc>
                <a:spcPct val="90000"/>
              </a:lnSpc>
              <a:spcBef>
                <a:spcPts val="1000"/>
              </a:spcBef>
              <a:buClr>
                <a:schemeClr val="dk1"/>
              </a:buClr>
              <a:buSzPts val="2000"/>
              <a:buFont typeface="+mj-lt"/>
              <a:buAutoNum type="arabicPeriod"/>
            </a:pPr>
            <a:r>
              <a:rPr lang="es-ES_tradnl" sz="2000" dirty="0">
                <a:solidFill>
                  <a:schemeClr val="tx1">
                    <a:lumMod val="65000"/>
                    <a:lumOff val="35000"/>
                  </a:schemeClr>
                </a:solidFill>
                <a:latin typeface="Calibri"/>
                <a:ea typeface="Calibri"/>
                <a:cs typeface="Calibri"/>
                <a:sym typeface="Calibri"/>
              </a:rPr>
              <a:t>¿Qué preguntas necesitarán hacer para identificar posibles formas de proporcionar cuidado alternativo a menores no acompañados y separados?</a:t>
            </a:r>
          </a:p>
          <a:p>
            <a:pPr lvl="0">
              <a:lnSpc>
                <a:spcPct val="90000"/>
              </a:lnSpc>
              <a:spcBef>
                <a:spcPts val="1000"/>
              </a:spcBef>
              <a:buClr>
                <a:schemeClr val="dk1"/>
              </a:buClr>
              <a:buSzPts val="2000"/>
            </a:pPr>
            <a:endParaRPr lang="es-ES_tradnl" sz="2000" dirty="0">
              <a:solidFill>
                <a:schemeClr val="tx1">
                  <a:lumMod val="65000"/>
                  <a:lumOff val="35000"/>
                </a:schemeClr>
              </a:solidFill>
              <a:latin typeface="Calibri"/>
              <a:ea typeface="Calibri"/>
              <a:cs typeface="Calibri"/>
              <a:sym typeface="Calibri"/>
            </a:endParaRPr>
          </a:p>
          <a:p>
            <a:pPr lvl="0">
              <a:lnSpc>
                <a:spcPct val="90000"/>
              </a:lnSpc>
              <a:spcBef>
                <a:spcPts val="1000"/>
              </a:spcBef>
              <a:buClr>
                <a:schemeClr val="dk1"/>
              </a:buClr>
              <a:buSzPts val="2000"/>
            </a:pPr>
            <a:endParaRPr lang="es-ES_tradnl" sz="2000" dirty="0">
              <a:solidFill>
                <a:schemeClr val="tx1">
                  <a:lumMod val="65000"/>
                  <a:lumOff val="35000"/>
                </a:schemeClr>
              </a:solidFill>
              <a:latin typeface="Calibri"/>
              <a:ea typeface="Calibri"/>
              <a:cs typeface="Calibri"/>
              <a:sym typeface="Calibri"/>
            </a:endParaRPr>
          </a:p>
          <a:p>
            <a:pPr lvl="0">
              <a:lnSpc>
                <a:spcPct val="90000"/>
              </a:lnSpc>
              <a:spcBef>
                <a:spcPts val="1000"/>
              </a:spcBef>
              <a:buClr>
                <a:schemeClr val="dk1"/>
              </a:buClr>
              <a:buSzPts val="2000"/>
            </a:pPr>
            <a:r>
              <a:rPr lang="es-ES_tradnl" sz="2000" dirty="0">
                <a:solidFill>
                  <a:schemeClr val="tx1">
                    <a:lumMod val="65000"/>
                    <a:lumOff val="35000"/>
                  </a:schemeClr>
                </a:solidFill>
                <a:latin typeface="Calibri"/>
                <a:ea typeface="Calibri"/>
                <a:cs typeface="Calibri"/>
                <a:sym typeface="Calibri"/>
              </a:rPr>
              <a:t>🕒 20 minutos. Tomen nota y prepárense para hacer una puesta en común.</a:t>
            </a:r>
            <a:endParaRPr lang="es-ES_tradnl" sz="2000" b="0" i="0" u="none" strike="noStrike" cap="none" dirty="0">
              <a:solidFill>
                <a:schemeClr val="tx1">
                  <a:lumMod val="65000"/>
                  <a:lumOff val="35000"/>
                </a:schemeClr>
              </a:solidFill>
              <a:latin typeface="Calibri"/>
              <a:ea typeface="Calibri"/>
              <a:cs typeface="Calibri"/>
              <a:sym typeface="Calibri"/>
            </a:endParaRPr>
          </a:p>
        </p:txBody>
      </p:sp>
      <p:sp>
        <p:nvSpPr>
          <p:cNvPr id="115" name="Google Shape;115;p4"/>
          <p:cNvSpPr/>
          <p:nvPr/>
        </p:nvSpPr>
        <p:spPr>
          <a:xfrm>
            <a:off x="488769" y="415208"/>
            <a:ext cx="9133213" cy="1200288"/>
          </a:xfrm>
          <a:prstGeom prst="rect">
            <a:avLst/>
          </a:prstGeom>
          <a:noFill/>
          <a:ln>
            <a:noFill/>
          </a:ln>
        </p:spPr>
        <p:txBody>
          <a:bodyPr spcFirstLastPara="1" wrap="square" lIns="91425" tIns="45700" rIns="91425" bIns="45700" anchor="t" anchorCtr="0">
            <a:spAutoFit/>
          </a:bodyPr>
          <a:lstStyle/>
          <a:p>
            <a:pPr lvl="0"/>
            <a:r>
              <a:rPr lang="es-ES_tradnl" sz="2400" b="1" i="0" u="none" strike="noStrike" cap="none" dirty="0">
                <a:solidFill>
                  <a:srgbClr val="95CD7A"/>
                </a:solidFill>
                <a:latin typeface="Helvetica Neue"/>
                <a:ea typeface="Helvetica Neue"/>
                <a:cs typeface="Helvetica Neue"/>
                <a:sym typeface="Helvetica Neue"/>
              </a:rPr>
              <a:t>Actividad 1: Determinación de la capacidad de respuesta para la atención de casos de </a:t>
            </a:r>
            <a:r>
              <a:rPr lang="es-ES_tradnl" sz="2400" b="1" dirty="0">
                <a:solidFill>
                  <a:srgbClr val="95CD7A"/>
                </a:solidFill>
                <a:latin typeface="Helvetica Neue"/>
              </a:rPr>
              <a:t>menores no acompañados y separados en situaciones de emergencia</a:t>
            </a:r>
          </a:p>
        </p:txBody>
      </p:sp>
      <p:pic>
        <p:nvPicPr>
          <p:cNvPr id="116" name="Google Shape;116;p4" descr="Help"/>
          <p:cNvPicPr preferRelativeResize="0"/>
          <p:nvPr/>
        </p:nvPicPr>
        <p:blipFill rotWithShape="1">
          <a:blip r:embed="rId3">
            <a:alphaModFix/>
          </a:blip>
          <a:srcRect/>
          <a:stretch/>
        </p:blipFill>
        <p:spPr>
          <a:xfrm>
            <a:off x="9470076" y="723244"/>
            <a:ext cx="584217" cy="584217"/>
          </a:xfrm>
          <a:prstGeom prst="rect">
            <a:avLst/>
          </a:prstGeom>
          <a:noFill/>
          <a:ln>
            <a:noFill/>
          </a:ln>
        </p:spPr>
      </p:pic>
      <p:pic>
        <p:nvPicPr>
          <p:cNvPr id="117" name="Google Shape;117;p4"/>
          <p:cNvPicPr preferRelativeResize="0"/>
          <p:nvPr/>
        </p:nvPicPr>
        <p:blipFill rotWithShape="1">
          <a:blip r:embed="rId4">
            <a:alphaModFix/>
          </a:blip>
          <a:srcRect/>
          <a:stretch/>
        </p:blipFill>
        <p:spPr>
          <a:xfrm>
            <a:off x="10357834" y="782312"/>
            <a:ext cx="873724" cy="741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4">
                                            <p:txEl>
                                              <p:pRg st="0" end="0"/>
                                            </p:txEl>
                                          </p:spTgt>
                                        </p:tgtEl>
                                        <p:attrNameLst>
                                          <p:attrName>style.visibility</p:attrName>
                                        </p:attrNameLst>
                                      </p:cBhvr>
                                      <p:to>
                                        <p:strVal val="visible"/>
                                      </p:to>
                                    </p:set>
                                    <p:anim calcmode="lin" valueType="num">
                                      <p:cBhvr additive="base">
                                        <p:cTn id="7" dur="500"/>
                                        <p:tgtEl>
                                          <p:spTgt spid="1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4">
                                            <p:txEl>
                                              <p:pRg st="1" end="1"/>
                                            </p:txEl>
                                          </p:spTgt>
                                        </p:tgtEl>
                                        <p:attrNameLst>
                                          <p:attrName>style.visibility</p:attrName>
                                        </p:attrNameLst>
                                      </p:cBhvr>
                                      <p:to>
                                        <p:strVal val="visible"/>
                                      </p:to>
                                    </p:set>
                                    <p:anim calcmode="lin" valueType="num">
                                      <p:cBhvr additive="base">
                                        <p:cTn id="12" dur="500"/>
                                        <p:tgtEl>
                                          <p:spTgt spid="1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4">
                                            <p:txEl>
                                              <p:pRg st="2" end="2"/>
                                            </p:txEl>
                                          </p:spTgt>
                                        </p:tgtEl>
                                        <p:attrNameLst>
                                          <p:attrName>style.visibility</p:attrName>
                                        </p:attrNameLst>
                                      </p:cBhvr>
                                      <p:to>
                                        <p:strVal val="visible"/>
                                      </p:to>
                                    </p:set>
                                    <p:anim calcmode="lin" valueType="num">
                                      <p:cBhvr additive="base">
                                        <p:cTn id="17" dur="500"/>
                                        <p:tgtEl>
                                          <p:spTgt spid="11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14">
                                            <p:txEl>
                                              <p:pRg st="5" end="5"/>
                                            </p:txEl>
                                          </p:spTgt>
                                        </p:tgtEl>
                                        <p:attrNameLst>
                                          <p:attrName>style.visibility</p:attrName>
                                        </p:attrNameLst>
                                      </p:cBhvr>
                                      <p:to>
                                        <p:strVal val="visible"/>
                                      </p:to>
                                    </p:set>
                                    <p:anim calcmode="lin" valueType="num">
                                      <p:cBhvr additive="base">
                                        <p:cTn id="22" dur="500"/>
                                        <p:tgtEl>
                                          <p:spTgt spid="11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Calibri"/>
              <a:buNone/>
            </a:pPr>
            <a:r>
              <a:rPr lang="es-ES_tradnl" dirty="0">
                <a:solidFill>
                  <a:schemeClr val="accent6">
                    <a:lumMod val="60000"/>
                    <a:lumOff val="40000"/>
                  </a:schemeClr>
                </a:solidFill>
                <a:latin typeface="Helvetica Neue" panose="02000503000000020004" pitchFamily="2" charset="0"/>
                <a:ea typeface="Helvetica Neue" panose="02000503000000020004" pitchFamily="2" charset="0"/>
                <a:cs typeface="Helvetica Neue" panose="02000503000000020004" pitchFamily="2" charset="0"/>
              </a:rPr>
              <a:t>Introducción a la preparación </a:t>
            </a:r>
          </a:p>
        </p:txBody>
      </p:sp>
      <p:sp>
        <p:nvSpPr>
          <p:cNvPr id="123" name="Google Shape;123;p5"/>
          <p:cNvSpPr txBox="1">
            <a:spLocks noGrp="1"/>
          </p:cNvSpPr>
          <p:nvPr>
            <p:ph type="body" idx="2"/>
          </p:nvPr>
        </p:nvSpPr>
        <p:spPr>
          <a:xfrm>
            <a:off x="656021" y="2086578"/>
            <a:ext cx="10820015" cy="372903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000"/>
              <a:buNone/>
            </a:pPr>
            <a:r>
              <a:rPr lang="es-ES_tradnl" sz="2600" i="1" dirty="0">
                <a:solidFill>
                  <a:schemeClr val="tx1">
                    <a:lumMod val="65000"/>
                    <a:lumOff val="35000"/>
                  </a:schemeClr>
                </a:solidFill>
              </a:rPr>
              <a:t>“Cabe señalar que la preparación para emergencias no es un proceso separado del desarrollo continuo de un sistema integral de protección de la niñez. Más bien, debe basarse en la utilización y el fortalecimiento de cualquier sistema existente, teniendo cuidado de no crear estructuras y servicios paralelos. La inversión en un sistema sólido de protección de la niñez y la adolescencia es clave para una protección más efectiva de niños, niñas y adolescentes en épocas de emergencia”.</a:t>
            </a:r>
          </a:p>
          <a:p>
            <a:pPr marL="0" lvl="0" indent="0" algn="l" rtl="0">
              <a:lnSpc>
                <a:spcPct val="90000"/>
              </a:lnSpc>
              <a:spcBef>
                <a:spcPts val="0"/>
              </a:spcBef>
              <a:spcAft>
                <a:spcPts val="0"/>
              </a:spcAft>
              <a:buSzPts val="2000"/>
              <a:buNone/>
            </a:pPr>
            <a:endParaRPr lang="es-ES_tradnl" sz="2600" i="1" dirty="0">
              <a:solidFill>
                <a:schemeClr val="tx1">
                  <a:lumMod val="65000"/>
                  <a:lumOff val="35000"/>
                </a:schemeClr>
              </a:solidFill>
            </a:endParaRPr>
          </a:p>
          <a:p>
            <a:pPr marL="0" lvl="0" indent="0" algn="r" rtl="0">
              <a:lnSpc>
                <a:spcPct val="90000"/>
              </a:lnSpc>
              <a:spcBef>
                <a:spcPts val="0"/>
              </a:spcBef>
              <a:spcAft>
                <a:spcPts val="0"/>
              </a:spcAft>
              <a:buSzPts val="2000"/>
              <a:buNone/>
            </a:pPr>
            <a:r>
              <a:rPr lang="es-ES_tradnl" sz="1600" i="1" dirty="0"/>
              <a:t>Un enfoque sistémico para la protección de los niños – Marco de ACNUR para la Programación </a:t>
            </a:r>
          </a:p>
          <a:p>
            <a:pPr marL="0" lvl="0" indent="0" algn="r" rtl="0">
              <a:lnSpc>
                <a:spcPct val="90000"/>
              </a:lnSpc>
              <a:spcBef>
                <a:spcPts val="0"/>
              </a:spcBef>
              <a:spcAft>
                <a:spcPts val="0"/>
              </a:spcAft>
              <a:buSzPts val="2000"/>
              <a:buNone/>
            </a:pPr>
            <a:r>
              <a:rPr lang="es-ES_tradnl" sz="1600" i="1" dirty="0"/>
              <a:t>de la Protección de la Niñez y la Adolescencia, Borrador ACNUR 2011, pág.38</a:t>
            </a:r>
            <a:endParaRPr lang="es-ES_tradnl" sz="2600" i="1" dirty="0">
              <a:solidFill>
                <a:schemeClr val="tx1">
                  <a:lumMod val="65000"/>
                  <a:lumOff val="35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6"/>
          <p:cNvSpPr txBox="1">
            <a:spLocks noGrp="1"/>
          </p:cNvSpPr>
          <p:nvPr>
            <p:ph type="title"/>
          </p:nvPr>
        </p:nvSpPr>
        <p:spPr>
          <a:xfrm>
            <a:off x="250825" y="836712"/>
            <a:ext cx="9950726" cy="7207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5CD7A"/>
              </a:buClr>
              <a:buSzPts val="3600"/>
              <a:buFont typeface="Helvetica Neue"/>
              <a:buNone/>
            </a:pPr>
            <a:r>
              <a:rPr lang="es-ES_tradnl" dirty="0">
                <a:solidFill>
                  <a:srgbClr val="95CD7A"/>
                </a:solidFill>
                <a:latin typeface="Helvetica Neue"/>
                <a:ea typeface="Helvetica Neue"/>
                <a:cs typeface="Helvetica Neue"/>
                <a:sym typeface="Helvetica Neue"/>
              </a:rPr>
              <a:t>Actividad 2: Preparación del proyecto</a:t>
            </a:r>
            <a:endParaRPr lang="es-ES_tradnl" dirty="0"/>
          </a:p>
        </p:txBody>
      </p:sp>
      <p:sp>
        <p:nvSpPr>
          <p:cNvPr id="129" name="Google Shape;129;p6"/>
          <p:cNvSpPr txBox="1"/>
          <p:nvPr/>
        </p:nvSpPr>
        <p:spPr>
          <a:xfrm>
            <a:off x="366044" y="1723258"/>
            <a:ext cx="11459912" cy="4720449"/>
          </a:xfrm>
          <a:prstGeom prst="rect">
            <a:avLst/>
          </a:prstGeom>
          <a:noFill/>
          <a:ln>
            <a:noFill/>
          </a:ln>
        </p:spPr>
        <p:txBody>
          <a:bodyPr spcFirstLastPara="1" wrap="square" lIns="91425" tIns="45700" rIns="91425" bIns="45700" anchor="t" anchorCtr="0">
            <a:noAutofit/>
          </a:bodyPr>
          <a:lstStyle/>
          <a:p>
            <a:r>
              <a:rPr lang="es-ES_tradnl" sz="2000" b="1" dirty="0">
                <a:solidFill>
                  <a:schemeClr val="tx1">
                    <a:lumMod val="65000"/>
                    <a:lumOff val="35000"/>
                  </a:schemeClr>
                </a:solidFill>
                <a:latin typeface="Calibri" panose="020F0502020204030204" pitchFamily="34" charset="0"/>
                <a:cs typeface="Calibri" panose="020F0502020204030204" pitchFamily="34" charset="0"/>
              </a:rPr>
              <a:t>Usen el caso práctico y su plantilla </a:t>
            </a:r>
            <a:r>
              <a:rPr lang="es-ES_tradnl" sz="2000" dirty="0">
                <a:solidFill>
                  <a:schemeClr val="tx1">
                    <a:lumMod val="65000"/>
                    <a:lumOff val="35000"/>
                  </a:schemeClr>
                </a:solidFill>
                <a:latin typeface="Calibri" panose="020F0502020204030204" pitchFamily="34" charset="0"/>
                <a:cs typeface="Calibri" panose="020F0502020204030204" pitchFamily="34" charset="0"/>
              </a:rPr>
              <a:t>para ejercitar la preparación de la atención de casos de menores no acompañados y separados:</a:t>
            </a:r>
          </a:p>
          <a:p>
            <a:endParaRPr lang="es-ES_tradnl" sz="2000" dirty="0">
              <a:solidFill>
                <a:schemeClr val="tx1">
                  <a:lumMod val="65000"/>
                  <a:lumOff val="35000"/>
                </a:schemeClr>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s-ES_tradnl" sz="2000" dirty="0">
                <a:solidFill>
                  <a:schemeClr val="tx1">
                    <a:lumMod val="65000"/>
                    <a:lumOff val="35000"/>
                  </a:schemeClr>
                </a:solidFill>
                <a:latin typeface="Calibri" panose="020F0502020204030204" pitchFamily="34" charset="0"/>
                <a:cs typeface="Calibri" panose="020F0502020204030204" pitchFamily="34" charset="0"/>
              </a:rPr>
              <a:t>Los grupos que trabajen con la </a:t>
            </a:r>
            <a:r>
              <a:rPr lang="es-ES_tradnl" sz="2000" dirty="0">
                <a:solidFill>
                  <a:srgbClr val="00B0F0"/>
                </a:solidFill>
                <a:latin typeface="Calibri" panose="020F0502020204030204" pitchFamily="34" charset="0"/>
                <a:cs typeface="Calibri" panose="020F0502020204030204" pitchFamily="34" charset="0"/>
              </a:rPr>
              <a:t>Tarea 1</a:t>
            </a:r>
            <a:r>
              <a:rPr lang="es-ES_tradnl" sz="2000" dirty="0">
                <a:solidFill>
                  <a:schemeClr val="tx1">
                    <a:lumMod val="65000"/>
                    <a:lumOff val="35000"/>
                  </a:schemeClr>
                </a:solidFill>
                <a:latin typeface="Calibri" panose="020F0502020204030204" pitchFamily="34" charset="0"/>
                <a:cs typeface="Calibri" panose="020F0502020204030204" pitchFamily="34" charset="0"/>
              </a:rPr>
              <a:t> deberán completar la plantilla sobre los suministros y materiales requeridos para una atención inicial de casos de menores no acompañados y separados en situaciones de emergencia en los países X e Y.</a:t>
            </a:r>
          </a:p>
          <a:p>
            <a:pPr marL="342900" indent="-342900">
              <a:buFont typeface="Arial" panose="020B0604020202020204" pitchFamily="34" charset="0"/>
              <a:buChar char="•"/>
            </a:pPr>
            <a:endParaRPr lang="es-ES_tradnl" sz="2000" dirty="0">
              <a:solidFill>
                <a:schemeClr val="tx1">
                  <a:lumMod val="65000"/>
                  <a:lumOff val="35000"/>
                </a:schemeClr>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s-ES_tradnl" sz="2000" dirty="0">
                <a:solidFill>
                  <a:schemeClr val="tx1">
                    <a:lumMod val="65000"/>
                    <a:lumOff val="35000"/>
                  </a:schemeClr>
                </a:solidFill>
                <a:latin typeface="Calibri" panose="020F0502020204030204" pitchFamily="34" charset="0"/>
                <a:cs typeface="Calibri" panose="020F0502020204030204" pitchFamily="34" charset="0"/>
              </a:rPr>
              <a:t>Los grupos que trabajen con la </a:t>
            </a:r>
            <a:r>
              <a:rPr lang="es-ES_tradnl" sz="2000" dirty="0">
                <a:solidFill>
                  <a:srgbClr val="00B0F0"/>
                </a:solidFill>
                <a:latin typeface="Calibri" panose="020F0502020204030204" pitchFamily="34" charset="0"/>
                <a:cs typeface="Calibri" panose="020F0502020204030204" pitchFamily="34" charset="0"/>
              </a:rPr>
              <a:t>Tarea 2</a:t>
            </a:r>
            <a:r>
              <a:rPr lang="es-ES_tradnl" sz="2000" dirty="0">
                <a:solidFill>
                  <a:schemeClr val="tx1">
                    <a:lumMod val="65000"/>
                    <a:lumOff val="35000"/>
                  </a:schemeClr>
                </a:solidFill>
                <a:latin typeface="Calibri" panose="020F0502020204030204" pitchFamily="34" charset="0"/>
                <a:cs typeface="Calibri" panose="020F0502020204030204" pitchFamily="34" charset="0"/>
              </a:rPr>
              <a:t> deberán completar la plantilla sobre los requerimientos profesionales según el caso práctico. Se deberán incluir los países X e Y.</a:t>
            </a:r>
          </a:p>
          <a:p>
            <a:pPr marL="342900" indent="-342900">
              <a:buFont typeface="Arial" panose="020B0604020202020204" pitchFamily="34" charset="0"/>
              <a:buChar char="•"/>
            </a:pPr>
            <a:endParaRPr lang="es-ES_tradnl" sz="2000" dirty="0">
              <a:solidFill>
                <a:schemeClr val="tx1">
                  <a:lumMod val="65000"/>
                  <a:lumOff val="35000"/>
                </a:schemeClr>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s-ES_tradnl" sz="2000" dirty="0">
                <a:solidFill>
                  <a:schemeClr val="tx1">
                    <a:lumMod val="65000"/>
                    <a:lumOff val="35000"/>
                  </a:schemeClr>
                </a:solidFill>
                <a:latin typeface="Calibri" panose="020F0502020204030204" pitchFamily="34" charset="0"/>
                <a:cs typeface="Calibri" panose="020F0502020204030204" pitchFamily="34" charset="0"/>
              </a:rPr>
              <a:t>Los grupos que trabajen con la </a:t>
            </a:r>
            <a:r>
              <a:rPr lang="es-ES_tradnl" sz="2000" dirty="0">
                <a:solidFill>
                  <a:srgbClr val="00B0F0"/>
                </a:solidFill>
                <a:latin typeface="Calibri" panose="020F0502020204030204" pitchFamily="34" charset="0"/>
                <a:cs typeface="Calibri" panose="020F0502020204030204" pitchFamily="34" charset="0"/>
              </a:rPr>
              <a:t>Tarea 3 </a:t>
            </a:r>
            <a:r>
              <a:rPr lang="es-ES_tradnl" sz="2000" dirty="0">
                <a:solidFill>
                  <a:schemeClr val="tx1">
                    <a:lumMod val="65000"/>
                    <a:lumOff val="35000"/>
                  </a:schemeClr>
                </a:solidFill>
                <a:latin typeface="Calibri" panose="020F0502020204030204" pitchFamily="34" charset="0"/>
                <a:cs typeface="Calibri" panose="020F0502020204030204" pitchFamily="34" charset="0"/>
              </a:rPr>
              <a:t>deberán completar la plantilla sobre los temas y el enfoque de la formación para desempeñar funciones de protección de la niñez y la adolescencia (respondan las preguntas 1 y 2).</a:t>
            </a:r>
          </a:p>
          <a:p>
            <a:endParaRPr lang="es-ES_tradnl" sz="2000" dirty="0">
              <a:solidFill>
                <a:schemeClr val="tx1">
                  <a:lumMod val="65000"/>
                  <a:lumOff val="35000"/>
                </a:schemeClr>
              </a:solidFill>
              <a:latin typeface="Calibri" panose="020F0502020204030204" pitchFamily="34" charset="0"/>
              <a:cs typeface="Calibri" panose="020F0502020204030204" pitchFamily="34" charset="0"/>
            </a:endParaRPr>
          </a:p>
          <a:p>
            <a:r>
              <a:rPr lang="es-ES_tradnl" sz="2000" dirty="0">
                <a:solidFill>
                  <a:schemeClr val="tx1">
                    <a:lumMod val="65000"/>
                    <a:lumOff val="35000"/>
                  </a:schemeClr>
                </a:solidFill>
                <a:latin typeface="Calibri" panose="020F0502020204030204" pitchFamily="34" charset="0"/>
                <a:cs typeface="Calibri" panose="020F0502020204030204" pitchFamily="34" charset="0"/>
              </a:rPr>
              <a:t>🕒 Contarán con </a:t>
            </a:r>
            <a:r>
              <a:rPr lang="es-ES_tradnl" sz="2000" b="1" dirty="0">
                <a:solidFill>
                  <a:schemeClr val="tx1">
                    <a:lumMod val="65000"/>
                    <a:lumOff val="35000"/>
                  </a:schemeClr>
                </a:solidFill>
                <a:latin typeface="Calibri" panose="020F0502020204030204" pitchFamily="34" charset="0"/>
                <a:cs typeface="Calibri" panose="020F0502020204030204" pitchFamily="34" charset="0"/>
              </a:rPr>
              <a:t>15 minutos </a:t>
            </a:r>
            <a:r>
              <a:rPr lang="es-ES_tradnl" sz="2000" dirty="0">
                <a:solidFill>
                  <a:schemeClr val="tx1">
                    <a:lumMod val="65000"/>
                    <a:lumOff val="35000"/>
                  </a:schemeClr>
                </a:solidFill>
                <a:latin typeface="Calibri" panose="020F0502020204030204" pitchFamily="34" charset="0"/>
                <a:cs typeface="Calibri" panose="020F0502020204030204" pitchFamily="34" charset="0"/>
              </a:rPr>
              <a:t>para prepararse y luego compartirán sus ideas más relevantes con el resto del   grupo.</a:t>
            </a:r>
          </a:p>
          <a:p>
            <a:pPr marL="0" marR="0" lvl="0" indent="0" algn="l" rtl="0">
              <a:lnSpc>
                <a:spcPct val="90000"/>
              </a:lnSpc>
              <a:spcBef>
                <a:spcPts val="0"/>
              </a:spcBef>
              <a:spcAft>
                <a:spcPts val="0"/>
              </a:spcAft>
              <a:buClr>
                <a:schemeClr val="dk1"/>
              </a:buClr>
              <a:buSzPts val="2000"/>
              <a:buFont typeface="Arial"/>
              <a:buNone/>
            </a:pPr>
            <a:endParaRPr lang="es-ES_tradnl" sz="2000" b="1" dirty="0">
              <a:solidFill>
                <a:schemeClr val="tx1">
                  <a:lumMod val="65000"/>
                  <a:lumOff val="35000"/>
                </a:schemeClr>
              </a:solidFill>
              <a:latin typeface="Calibri" panose="020F0502020204030204" pitchFamily="34" charset="0"/>
              <a:ea typeface="Helvetica Neue"/>
              <a:cs typeface="Calibri" panose="020F0502020204030204" pitchFamily="34" charset="0"/>
              <a:sym typeface="Helvetica Neue"/>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7"/>
          <p:cNvSpPr txBox="1">
            <a:spLocks noGrp="1"/>
          </p:cNvSpPr>
          <p:nvPr>
            <p:ph type="title"/>
          </p:nvPr>
        </p:nvSpPr>
        <p:spPr>
          <a:xfrm>
            <a:off x="656025" y="43786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92D050"/>
              </a:buClr>
              <a:buSzPts val="3600"/>
              <a:buFont typeface="Calibri"/>
              <a:buNone/>
            </a:pPr>
            <a:r>
              <a:rPr lang="es-ES_tradnl" sz="2800" dirty="0">
                <a:solidFill>
                  <a:srgbClr val="92D050"/>
                </a:solidFill>
                <a:latin typeface="Helvetica Neue" panose="02000503000000020004" pitchFamily="2" charset="0"/>
                <a:ea typeface="Helvetica Neue" panose="02000503000000020004" pitchFamily="2" charset="0"/>
                <a:cs typeface="Helvetica Neue" panose="02000503000000020004" pitchFamily="2" charset="0"/>
              </a:rPr>
              <a:t>Herramienta 4: Medidas preventivas y de preparación para el trabajo con menores no acompañados y separados</a:t>
            </a:r>
          </a:p>
        </p:txBody>
      </p:sp>
      <p:sp>
        <p:nvSpPr>
          <p:cNvPr id="135" name="Google Shape;135;p7"/>
          <p:cNvSpPr txBox="1">
            <a:spLocks noGrp="1"/>
          </p:cNvSpPr>
          <p:nvPr>
            <p:ph type="body" idx="2"/>
          </p:nvPr>
        </p:nvSpPr>
        <p:spPr>
          <a:xfrm>
            <a:off x="656025" y="2020900"/>
            <a:ext cx="10820100" cy="4322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500"/>
              <a:buNone/>
            </a:pPr>
            <a:r>
              <a:rPr lang="es-ES_tradnl" sz="2500" b="1" dirty="0">
                <a:solidFill>
                  <a:schemeClr val="tx1">
                    <a:lumMod val="65000"/>
                    <a:lumOff val="35000"/>
                  </a:schemeClr>
                </a:solidFill>
              </a:rPr>
              <a:t>Paso 1: </a:t>
            </a:r>
            <a:r>
              <a:rPr lang="es-ES_tradnl" sz="2500" dirty="0">
                <a:solidFill>
                  <a:schemeClr val="tx1">
                    <a:lumMod val="65000"/>
                    <a:lumOff val="35000"/>
                  </a:schemeClr>
                </a:solidFill>
              </a:rPr>
              <a:t>Velar por que las organizaciones ayuden a impedir las separaciones y preservar la unidad familiar. </a:t>
            </a:r>
          </a:p>
          <a:p>
            <a:pPr marL="0" lvl="0" indent="0" algn="l" rtl="0">
              <a:lnSpc>
                <a:spcPct val="90000"/>
              </a:lnSpc>
              <a:spcBef>
                <a:spcPts val="0"/>
              </a:spcBef>
              <a:spcAft>
                <a:spcPts val="0"/>
              </a:spcAft>
              <a:buSzPts val="2500"/>
              <a:buNone/>
            </a:pPr>
            <a:endParaRPr lang="es-ES_tradnl" sz="2500" dirty="0">
              <a:solidFill>
                <a:schemeClr val="tx1">
                  <a:lumMod val="65000"/>
                  <a:lumOff val="35000"/>
                </a:schemeClr>
              </a:solidFill>
            </a:endParaRPr>
          </a:p>
          <a:p>
            <a:pPr marL="0" lvl="0" indent="0" algn="l" rtl="0">
              <a:lnSpc>
                <a:spcPct val="90000"/>
              </a:lnSpc>
              <a:spcBef>
                <a:spcPts val="0"/>
              </a:spcBef>
              <a:spcAft>
                <a:spcPts val="0"/>
              </a:spcAft>
              <a:buSzPts val="2500"/>
              <a:buNone/>
            </a:pPr>
            <a:r>
              <a:rPr lang="es-ES_tradnl" sz="2500" b="1" dirty="0">
                <a:solidFill>
                  <a:schemeClr val="tx1">
                    <a:lumMod val="65000"/>
                    <a:lumOff val="35000"/>
                  </a:schemeClr>
                </a:solidFill>
              </a:rPr>
              <a:t>Paso 2: </a:t>
            </a:r>
            <a:r>
              <a:rPr lang="es-ES_tradnl" sz="2500" dirty="0">
                <a:solidFill>
                  <a:schemeClr val="tx1">
                    <a:lumMod val="65000"/>
                    <a:lumOff val="35000"/>
                  </a:schemeClr>
                </a:solidFill>
              </a:rPr>
              <a:t>Generar conciencia sobre la separación familiar, las probabilidades de que ocurra, los riesgos que implica para los niños no acompañados y separados y las formas de prevenirla y de preservar la unidad de las familias. </a:t>
            </a:r>
          </a:p>
          <a:p>
            <a:pPr marL="0" lvl="0" indent="0" algn="l" rtl="0">
              <a:lnSpc>
                <a:spcPct val="90000"/>
              </a:lnSpc>
              <a:spcBef>
                <a:spcPts val="0"/>
              </a:spcBef>
              <a:spcAft>
                <a:spcPts val="0"/>
              </a:spcAft>
              <a:buSzPts val="2500"/>
              <a:buNone/>
            </a:pPr>
            <a:endParaRPr lang="es-ES_tradnl" sz="2500" dirty="0">
              <a:solidFill>
                <a:schemeClr val="tx1">
                  <a:lumMod val="65000"/>
                  <a:lumOff val="35000"/>
                </a:schemeClr>
              </a:solidFill>
            </a:endParaRPr>
          </a:p>
          <a:p>
            <a:pPr marL="0" lvl="0" indent="0" algn="l" rtl="0">
              <a:lnSpc>
                <a:spcPct val="90000"/>
              </a:lnSpc>
              <a:spcBef>
                <a:spcPts val="0"/>
              </a:spcBef>
              <a:spcAft>
                <a:spcPts val="0"/>
              </a:spcAft>
              <a:buSzPts val="2500"/>
              <a:buNone/>
            </a:pPr>
            <a:r>
              <a:rPr lang="es-ES_tradnl" sz="2500" b="1" dirty="0">
                <a:solidFill>
                  <a:schemeClr val="tx1">
                    <a:lumMod val="65000"/>
                    <a:lumOff val="35000"/>
                  </a:schemeClr>
                </a:solidFill>
              </a:rPr>
              <a:t>Paso 3: </a:t>
            </a:r>
            <a:r>
              <a:rPr lang="es-ES_tradnl" sz="2500" dirty="0">
                <a:solidFill>
                  <a:schemeClr val="tx1">
                    <a:lumMod val="65000"/>
                    <a:lumOff val="35000"/>
                  </a:schemeClr>
                </a:solidFill>
              </a:rPr>
              <a:t>Colaborar estrechamente con quienes llevan a cabo las evacuaciones humanitarias, en particular de los niños, para preservar la unidad de las familias durante la evacuación.</a:t>
            </a: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240</TotalTime>
  <Words>758</Words>
  <Application>Microsoft Macintosh PowerPoint</Application>
  <PresentationFormat>Widescreen</PresentationFormat>
  <Paragraphs>50</Paragraphs>
  <Slides>7</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Helvetica Neue</vt:lpstr>
      <vt:lpstr>Noto Sans Symbols</vt:lpstr>
      <vt:lpstr>Calibri</vt:lpstr>
      <vt:lpstr>Wingdings</vt:lpstr>
      <vt:lpstr>Office Theme</vt:lpstr>
      <vt:lpstr>PowerPoint Presentation</vt:lpstr>
      <vt:lpstr>Determinación de la capacidad de respuesta para la atención de casos de menores no acompañados y separados</vt:lpstr>
      <vt:lpstr>Atención de casos de menores no acompañados y separados en situaciones de emergencia</vt:lpstr>
      <vt:lpstr>PowerPoint Presentation</vt:lpstr>
      <vt:lpstr>Introducción a la preparación </vt:lpstr>
      <vt:lpstr>Actividad 2: Preparación del proyecto</vt:lpstr>
      <vt:lpstr>Herramienta 4: Medidas preventivas y de preparación para el trabajo con menores no acompañados y separados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victoriafclancy@gmail.com</dc:creator>
  <cp:lastModifiedBy>Kyra Loat</cp:lastModifiedBy>
  <cp:revision>8</cp:revision>
  <dcterms:created xsi:type="dcterms:W3CDTF">2023-07-09T17:52:37Z</dcterms:created>
  <dcterms:modified xsi:type="dcterms:W3CDTF">2026-05-22T15:17:06Z</dcterms:modified>
</cp:coreProperties>
</file>